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81F6-BF6B-4AA7-AA22-436D5751D057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A5E7-396C-49CA-9732-DE873E954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3253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81F6-BF6B-4AA7-AA22-436D5751D057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A5E7-396C-49CA-9732-DE873E954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36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81F6-BF6B-4AA7-AA22-436D5751D057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A5E7-396C-49CA-9732-DE873E954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182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81F6-BF6B-4AA7-AA22-436D5751D057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A5E7-396C-49CA-9732-DE873E954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498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81F6-BF6B-4AA7-AA22-436D5751D057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A5E7-396C-49CA-9732-DE873E954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5079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81F6-BF6B-4AA7-AA22-436D5751D057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A5E7-396C-49CA-9732-DE873E954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979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81F6-BF6B-4AA7-AA22-436D5751D057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A5E7-396C-49CA-9732-DE873E954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979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81F6-BF6B-4AA7-AA22-436D5751D057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A5E7-396C-49CA-9732-DE873E954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289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81F6-BF6B-4AA7-AA22-436D5751D057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A5E7-396C-49CA-9732-DE873E954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175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81F6-BF6B-4AA7-AA22-436D5751D057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A5E7-396C-49CA-9732-DE873E954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614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81F6-BF6B-4AA7-AA22-436D5751D057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A5E7-396C-49CA-9732-DE873E954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0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C81F6-BF6B-4AA7-AA22-436D5751D057}" type="datetimeFigureOut">
              <a:rPr lang="it-IT" smtClean="0"/>
              <a:t>19/11/2017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BA5E7-396C-49CA-9732-DE873E954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32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79576" y="404665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i="1" dirty="0">
                <a:solidFill>
                  <a:srgbClr val="FF0000"/>
                </a:solidFill>
              </a:rPr>
              <a:t>Sindacato di legittimità costituzionale delle leggi 	(</a:t>
            </a:r>
            <a:r>
              <a:rPr lang="it-IT" sz="2800" i="1" dirty="0" err="1">
                <a:solidFill>
                  <a:srgbClr val="FF0000"/>
                </a:solidFill>
              </a:rPr>
              <a:t>Judicial</a:t>
            </a:r>
            <a:r>
              <a:rPr lang="it-IT" sz="2800" i="1" dirty="0">
                <a:solidFill>
                  <a:srgbClr val="FF0000"/>
                </a:solidFill>
              </a:rPr>
              <a:t> </a:t>
            </a:r>
            <a:r>
              <a:rPr lang="it-IT" sz="2800" i="1" dirty="0" err="1">
                <a:solidFill>
                  <a:srgbClr val="FF0000"/>
                </a:solidFill>
              </a:rPr>
              <a:t>Review</a:t>
            </a:r>
            <a:r>
              <a:rPr lang="it-IT" sz="2800" i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516301" y="3366685"/>
            <a:ext cx="2496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Impugnazione delle leggi e degli atti con forza di legge</a:t>
            </a:r>
          </a:p>
        </p:txBody>
      </p:sp>
      <p:sp>
        <p:nvSpPr>
          <p:cNvPr id="4" name="Parentesi graffa aperta 3"/>
          <p:cNvSpPr/>
          <p:nvPr/>
        </p:nvSpPr>
        <p:spPr>
          <a:xfrm>
            <a:off x="2703706" y="2397880"/>
            <a:ext cx="288032" cy="266429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238004" y="4627126"/>
            <a:ext cx="1513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 </a:t>
            </a:r>
            <a:r>
              <a:rPr lang="it-IT" dirty="0">
                <a:solidFill>
                  <a:srgbClr val="FF0000"/>
                </a:solidFill>
              </a:rPr>
              <a:t>via </a:t>
            </a:r>
            <a:r>
              <a:rPr lang="it-IT" dirty="0" smtClean="0">
                <a:solidFill>
                  <a:srgbClr val="FF0000"/>
                </a:solidFill>
              </a:rPr>
              <a:t>principale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238004" y="2053589"/>
            <a:ext cx="1727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 </a:t>
            </a:r>
            <a:r>
              <a:rPr lang="it-IT" dirty="0">
                <a:solidFill>
                  <a:srgbClr val="FF0000"/>
                </a:solidFill>
              </a:rPr>
              <a:t>via </a:t>
            </a:r>
            <a:r>
              <a:rPr lang="it-IT" dirty="0" smtClean="0">
                <a:solidFill>
                  <a:srgbClr val="FF0000"/>
                </a:solidFill>
              </a:rPr>
              <a:t>incidentale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482193" y="3842296"/>
            <a:ext cx="74621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Art. 127 - </a:t>
            </a:r>
            <a:r>
              <a:rPr lang="it-IT" dirty="0" smtClean="0"/>
              <a:t>Il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Governo</a:t>
            </a:r>
            <a:r>
              <a:rPr lang="it-IT" dirty="0"/>
              <a:t>, quando ritenga che una legge regionale ecceda la competenza della Regione, può promuovere la questione di legittimità costituzionale dinanzi alla Corte costituzionale </a:t>
            </a:r>
            <a:r>
              <a:rPr lang="it-IT" dirty="0" smtClean="0"/>
              <a:t>entro 60 giorni </a:t>
            </a:r>
            <a:r>
              <a:rPr lang="it-IT" dirty="0"/>
              <a:t>dalla sua pubblicazione.</a:t>
            </a:r>
          </a:p>
          <a:p>
            <a:r>
              <a:rPr lang="it-IT" dirty="0"/>
              <a:t>La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Regione</a:t>
            </a:r>
            <a:r>
              <a:rPr lang="it-IT" dirty="0"/>
              <a:t>, quando ritenga che una legge o un atto avente valore di legge dello Stato o di un'altra Regione leda la sua sfera di competenza, può promuovere la questione di legittimità costituzionale dinanzi alla Corte costituzionale </a:t>
            </a:r>
            <a:r>
              <a:rPr lang="it-IT" dirty="0" smtClean="0"/>
              <a:t>entro 60 giorni </a:t>
            </a:r>
            <a:r>
              <a:rPr lang="it-IT" dirty="0"/>
              <a:t>dalla pubblicazione della legge o dell'atto avente valore di legge.</a:t>
            </a:r>
          </a:p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482193" y="1730828"/>
            <a:ext cx="73968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Art. 1, legge </a:t>
            </a:r>
            <a:r>
              <a:rPr lang="it-IT" b="1" dirty="0" err="1" smtClean="0"/>
              <a:t>cost</a:t>
            </a:r>
            <a:r>
              <a:rPr lang="it-IT" b="1" dirty="0" smtClean="0"/>
              <a:t>. 1/1948 -</a:t>
            </a:r>
            <a:r>
              <a:rPr lang="it-IT" dirty="0" smtClean="0"/>
              <a:t> La </a:t>
            </a:r>
            <a:r>
              <a:rPr lang="it-IT" dirty="0"/>
              <a:t>questione di legittimità costituzionale di una legge o di un atto avente forza di legge della Repubblica, rilevata d’ufficio o sollevata da una delle parti nel corso di un giudizio e non ritenuta dal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giudice</a:t>
            </a:r>
            <a:r>
              <a:rPr lang="it-IT" dirty="0"/>
              <a:t> manifestamente infondata, è rimessa alla Corte costituzionale per la sua </a:t>
            </a:r>
            <a:r>
              <a:rPr lang="it-IT" dirty="0" smtClean="0"/>
              <a:t>decisione.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2012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79576" y="404665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i="1" dirty="0">
                <a:solidFill>
                  <a:srgbClr val="FF0000"/>
                </a:solidFill>
              </a:rPr>
              <a:t>Sindacato di legittimità costituzionale delle leggi 	(</a:t>
            </a:r>
            <a:r>
              <a:rPr lang="it-IT" sz="2800" i="1" dirty="0" err="1">
                <a:solidFill>
                  <a:srgbClr val="FF0000"/>
                </a:solidFill>
              </a:rPr>
              <a:t>Judicial</a:t>
            </a:r>
            <a:r>
              <a:rPr lang="it-IT" sz="2800" i="1" dirty="0">
                <a:solidFill>
                  <a:srgbClr val="FF0000"/>
                </a:solidFill>
              </a:rPr>
              <a:t> </a:t>
            </a:r>
            <a:r>
              <a:rPr lang="it-IT" sz="2800" i="1" dirty="0" err="1">
                <a:solidFill>
                  <a:srgbClr val="FF0000"/>
                </a:solidFill>
              </a:rPr>
              <a:t>Review</a:t>
            </a:r>
            <a:r>
              <a:rPr lang="it-IT" sz="2800" i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516301" y="3366685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Impugnazione delle leggi e degli atti con forza di legge</a:t>
            </a:r>
          </a:p>
        </p:txBody>
      </p:sp>
      <p:sp>
        <p:nvSpPr>
          <p:cNvPr id="4" name="Parentesi graffa aperta 3"/>
          <p:cNvSpPr/>
          <p:nvPr/>
        </p:nvSpPr>
        <p:spPr>
          <a:xfrm>
            <a:off x="3759662" y="2357702"/>
            <a:ext cx="288032" cy="266429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4047694" y="4153755"/>
            <a:ext cx="1513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 </a:t>
            </a:r>
            <a:r>
              <a:rPr lang="it-IT" dirty="0">
                <a:solidFill>
                  <a:srgbClr val="FF0000"/>
                </a:solidFill>
              </a:rPr>
              <a:t>via </a:t>
            </a:r>
            <a:r>
              <a:rPr lang="it-IT" dirty="0" smtClean="0">
                <a:solidFill>
                  <a:srgbClr val="FF0000"/>
                </a:solidFill>
              </a:rPr>
              <a:t>principale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122703" y="2397880"/>
            <a:ext cx="1727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 </a:t>
            </a:r>
            <a:r>
              <a:rPr lang="it-IT" dirty="0">
                <a:solidFill>
                  <a:srgbClr val="FF0000"/>
                </a:solidFill>
              </a:rPr>
              <a:t>via </a:t>
            </a:r>
            <a:r>
              <a:rPr lang="it-IT" dirty="0" smtClean="0">
                <a:solidFill>
                  <a:srgbClr val="FF0000"/>
                </a:solidFill>
              </a:rPr>
              <a:t>incidentale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8" name="Parentesi graffa aperta 7"/>
          <p:cNvSpPr/>
          <p:nvPr/>
        </p:nvSpPr>
        <p:spPr>
          <a:xfrm>
            <a:off x="5436974" y="1820561"/>
            <a:ext cx="124436" cy="164925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Parentesi graffa aperta 11"/>
          <p:cNvSpPr/>
          <p:nvPr/>
        </p:nvSpPr>
        <p:spPr>
          <a:xfrm>
            <a:off x="5436972" y="3829050"/>
            <a:ext cx="156520" cy="151025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5807676" y="1771651"/>
            <a:ext cx="41353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Accesso indiretto</a:t>
            </a:r>
          </a:p>
          <a:p>
            <a:r>
              <a:rPr lang="it-IT" dirty="0" smtClean="0">
                <a:solidFill>
                  <a:srgbClr val="92D050"/>
                </a:solidFill>
              </a:rPr>
              <a:t>Ordinanza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Giudizio a parti eventuali</a:t>
            </a:r>
          </a:p>
          <a:p>
            <a:r>
              <a:rPr lang="it-IT" dirty="0" smtClean="0">
                <a:solidFill>
                  <a:srgbClr val="7030A0"/>
                </a:solidFill>
              </a:rPr>
              <a:t>Indisponibilità del giudizio</a:t>
            </a:r>
          </a:p>
          <a:p>
            <a:r>
              <a:rPr lang="it-IT" dirty="0" smtClean="0"/>
              <a:t>Natura «tecnica» </a:t>
            </a:r>
            <a:r>
              <a:rPr lang="it-IT" dirty="0" smtClean="0"/>
              <a:t>dell’impugnazione</a:t>
            </a:r>
          </a:p>
          <a:p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Giudizio «concreto»</a:t>
            </a:r>
            <a:endParaRPr lang="it-IT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634939" y="3738256"/>
            <a:ext cx="37646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Accesso diretto</a:t>
            </a:r>
          </a:p>
          <a:p>
            <a:r>
              <a:rPr lang="it-IT" dirty="0" smtClean="0">
                <a:solidFill>
                  <a:srgbClr val="92D050"/>
                </a:solidFill>
              </a:rPr>
              <a:t>Ricorso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Giudizio a parti necessarie</a:t>
            </a:r>
          </a:p>
          <a:p>
            <a:r>
              <a:rPr lang="it-IT" dirty="0">
                <a:solidFill>
                  <a:srgbClr val="7030A0"/>
                </a:solidFill>
              </a:rPr>
              <a:t>D</a:t>
            </a:r>
            <a:r>
              <a:rPr lang="it-IT" dirty="0" smtClean="0">
                <a:solidFill>
                  <a:srgbClr val="7030A0"/>
                </a:solidFill>
              </a:rPr>
              <a:t>isponibilità del giudizio</a:t>
            </a:r>
          </a:p>
          <a:p>
            <a:r>
              <a:rPr lang="it-IT" dirty="0" smtClean="0"/>
              <a:t>Natura «politica» </a:t>
            </a:r>
            <a:r>
              <a:rPr lang="it-IT" dirty="0" smtClean="0"/>
              <a:t>dell’impugnazione</a:t>
            </a:r>
          </a:p>
          <a:p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Giudizio </a:t>
            </a: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«astratto</a:t>
            </a: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89914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231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RBIN</dc:creator>
  <cp:lastModifiedBy>roberto bin</cp:lastModifiedBy>
  <cp:revision>4</cp:revision>
  <dcterms:created xsi:type="dcterms:W3CDTF">2013-11-26T09:55:57Z</dcterms:created>
  <dcterms:modified xsi:type="dcterms:W3CDTF">2017-11-19T18:22:15Z</dcterms:modified>
</cp:coreProperties>
</file>